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6858000" cx="12192000"/>
  <p:notesSz cx="6858000" cy="9144000"/>
  <p:embeddedFontLst>
    <p:embeddedFont>
      <p:font typeface="Play"/>
      <p:regular r:id="rId14"/>
      <p:bold r:id="rId15"/>
    </p:embeddedFont>
    <p:embeddedFont>
      <p:font typeface="Tajawal ExtraBold"/>
      <p:bold r:id="rId16"/>
    </p:embeddedFont>
    <p:embeddedFont>
      <p:font typeface="Tajawal Medium"/>
      <p:regular r:id="rId17"/>
      <p:bold r:id="rId18"/>
    </p:embeddedFont>
    <p:embeddedFont>
      <p:font typeface="Tajawal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576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936">
          <p15:clr>
            <a:srgbClr val="A4A3A4"/>
          </p15:clr>
        </p15:guide>
        <p15:guide id="4" pos="4896">
          <p15:clr>
            <a:srgbClr val="A4A3A4"/>
          </p15:clr>
        </p15:guide>
        <p15:guide id="5" pos="6912">
          <p15:clr>
            <a:srgbClr val="A4A3A4"/>
          </p15:clr>
        </p15:guide>
        <p15:guide id="6" orient="horz" pos="1224">
          <p15:clr>
            <a:srgbClr val="A4A3A4"/>
          </p15:clr>
        </p15:guide>
        <p15:guide id="7" orient="horz" pos="3264">
          <p15:clr>
            <a:srgbClr val="A4A3A4"/>
          </p15:clr>
        </p15:guide>
      </p15:sldGuideLst>
    </p:ext>
    <p:ext uri="GoogleSlidesCustomDataVersion2">
      <go:slidesCustomData xmlns:go="http://customooxmlschemas.google.com/" r:id="rId21" roundtripDataSignature="AMtx7mjdE2pY+TZRQAyXDRzz/zrrGoHQd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76" orient="horz"/>
        <p:guide pos="3840"/>
        <p:guide pos="936" orient="horz"/>
        <p:guide pos="4896"/>
        <p:guide pos="6912"/>
        <p:guide pos="1224" orient="horz"/>
        <p:guide pos="3264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Tajawal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-bold.fntdata"/><Relationship Id="rId14" Type="http://schemas.openxmlformats.org/officeDocument/2006/relationships/font" Target="fonts/Play-regular.fntdata"/><Relationship Id="rId17" Type="http://schemas.openxmlformats.org/officeDocument/2006/relationships/font" Target="fonts/TajawalMedium-regular.fntdata"/><Relationship Id="rId16" Type="http://schemas.openxmlformats.org/officeDocument/2006/relationships/font" Target="fonts/TajawalExtraBold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Tajawal-regular.fntdata"/><Relationship Id="rId6" Type="http://schemas.openxmlformats.org/officeDocument/2006/relationships/slide" Target="slides/slide1.xml"/><Relationship Id="rId18" Type="http://schemas.openxmlformats.org/officeDocument/2006/relationships/font" Target="fonts/Tajawal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3.png>
</file>

<file path=ppt/media/image14.png>
</file>

<file path=ppt/media/image15.png>
</file>

<file path=ppt/media/image16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ar-JO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J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/>
              <a:t>هذا النشاط موضح بالتفصيل في ملف DSAI_U01_Activity1.1</a:t>
            </a:r>
            <a:endParaRPr b="1"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/>
              <a:t>الاجابة الصحيحة:</a:t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/>
              <a:t>تغذية راجعة للإجابة الصحيحة:</a:t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/>
              <a:t>تغذية راجعة للإجابة الخاطئة:</a:t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>
                <a:solidFill>
                  <a:srgbClr val="FF0000"/>
                </a:solidFill>
                <a:highlight>
                  <a:srgbClr val="FFFF00"/>
                </a:highlight>
              </a:rPr>
              <a:t>تغذية بعد نفاذ المحاولات: </a:t>
            </a:r>
            <a:endParaRPr/>
          </a:p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Arial"/>
              <a:buNone/>
            </a:pPr>
            <a:r>
              <a:rPr b="0" lang="ar-JO">
                <a:solidFill>
                  <a:srgbClr val="FF0000"/>
                </a:solidFill>
                <a:highlight>
                  <a:srgbClr val="FFFF00"/>
                </a:highlight>
              </a:rPr>
              <a:t>الاجابة الصحيحة هي:</a:t>
            </a:r>
            <a:endParaRPr b="1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>
                <a:solidFill>
                  <a:srgbClr val="FF0000"/>
                </a:solidFill>
                <a:highlight>
                  <a:srgbClr val="FFFF00"/>
                </a:highlight>
              </a:rPr>
              <a:t>عدد المحاولات: 2</a:t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>
                <a:solidFill>
                  <a:srgbClr val="FF0000"/>
                </a:solidFill>
                <a:highlight>
                  <a:srgbClr val="FFFF00"/>
                </a:highlight>
              </a:rPr>
              <a:t>الأزرار التي تظهر بعد استنفاذ المحاولات: </a:t>
            </a:r>
            <a:r>
              <a:rPr b="0" lang="ar-JO">
                <a:solidFill>
                  <a:srgbClr val="FF0000"/>
                </a:solidFill>
                <a:highlight>
                  <a:srgbClr val="FFFF00"/>
                </a:highlight>
              </a:rPr>
              <a:t>زر "مراجعة المحتوى"، زر "أعد المحاولة"</a:t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>
                <a:solidFill>
                  <a:srgbClr val="FF0000"/>
                </a:solidFill>
                <a:highlight>
                  <a:srgbClr val="FFFF00"/>
                </a:highlight>
              </a:rPr>
              <a:t>عند النقر على زر "مراجعة المحتوى" ينتقل الطالب إلى المحتوى في صفحة رقم </a:t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>
                <a:solidFill>
                  <a:srgbClr val="FF0000"/>
                </a:solidFill>
                <a:highlight>
                  <a:srgbClr val="FFFF00"/>
                </a:highlight>
              </a:rPr>
              <a:t>عند النقر على زر "أعد المحاولة" يتم إعادة السؤال للطالب</a:t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>
                <a:solidFill>
                  <a:srgbClr val="FF0000"/>
                </a:solidFill>
                <a:highlight>
                  <a:srgbClr val="FFFF00"/>
                </a:highlight>
              </a:rPr>
              <a:t>تعليمات على الشاشة (ان وجد)</a:t>
            </a:r>
            <a:endParaRPr b="1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J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/>
              <a:t>هذا النشاط موضح بالتفصيل في ملف DSAI_U01_Activity1.1</a:t>
            </a:r>
            <a:endParaRPr b="1"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/>
              <a:t>الاجابة الصحيحة:</a:t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/>
              <a:t>تغذية راجعة للإجابة الصحيحة:</a:t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/>
              <a:t>تغذية راجعة للإجابة الخاطئة:</a:t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>
                <a:solidFill>
                  <a:srgbClr val="FF0000"/>
                </a:solidFill>
                <a:highlight>
                  <a:srgbClr val="FFFF00"/>
                </a:highlight>
              </a:rPr>
              <a:t>تغذية بعد نفاذ المحاولات: </a:t>
            </a:r>
            <a:endParaRPr/>
          </a:p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Arial"/>
              <a:buNone/>
            </a:pPr>
            <a:r>
              <a:rPr b="0" lang="ar-JO">
                <a:solidFill>
                  <a:srgbClr val="FF0000"/>
                </a:solidFill>
                <a:highlight>
                  <a:srgbClr val="FFFF00"/>
                </a:highlight>
              </a:rPr>
              <a:t>الاجابة الصحيحة هي:</a:t>
            </a:r>
            <a:endParaRPr b="1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>
                <a:solidFill>
                  <a:srgbClr val="FF0000"/>
                </a:solidFill>
                <a:highlight>
                  <a:srgbClr val="FFFF00"/>
                </a:highlight>
              </a:rPr>
              <a:t>عدد المحاولات: 2</a:t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>
                <a:solidFill>
                  <a:srgbClr val="FF0000"/>
                </a:solidFill>
                <a:highlight>
                  <a:srgbClr val="FFFF00"/>
                </a:highlight>
              </a:rPr>
              <a:t>الأزرار التي تظهر بعد استنفاذ المحاولات: </a:t>
            </a:r>
            <a:r>
              <a:rPr b="0" lang="ar-JO">
                <a:solidFill>
                  <a:srgbClr val="FF0000"/>
                </a:solidFill>
                <a:highlight>
                  <a:srgbClr val="FFFF00"/>
                </a:highlight>
              </a:rPr>
              <a:t>زر "مراجعة المحتوى"، زر "أعد المحاولة"</a:t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>
                <a:solidFill>
                  <a:srgbClr val="FF0000"/>
                </a:solidFill>
                <a:highlight>
                  <a:srgbClr val="FFFF00"/>
                </a:highlight>
              </a:rPr>
              <a:t>عند النقر على زر "مراجعة المحتوى" ينتقل الطالب إلى المحتوى في صفحة رقم </a:t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>
                <a:solidFill>
                  <a:srgbClr val="FF0000"/>
                </a:solidFill>
                <a:highlight>
                  <a:srgbClr val="FFFF00"/>
                </a:highlight>
              </a:rPr>
              <a:t>عند النقر على زر "أعد المحاولة" يتم إعادة السؤال للطالب</a:t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>
                <a:solidFill>
                  <a:srgbClr val="FF0000"/>
                </a:solidFill>
                <a:highlight>
                  <a:srgbClr val="FFFF00"/>
                </a:highlight>
              </a:rPr>
              <a:t>تعليمات على الشاشة (ان وجد)</a:t>
            </a:r>
            <a:endParaRPr b="1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J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/>
              <a:t>هذا النشاط موضح بالتفصيل في ملف DSAI_U01_Activity1.1</a:t>
            </a:r>
            <a:endParaRPr b="1"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/>
              <a:t>الاجابة الصحيحة:</a:t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/>
              <a:t>تغذية راجعة للإجابة الصحيحة:</a:t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/>
              <a:t>تغذية راجعة للإجابة الخاطئة:</a:t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>
                <a:solidFill>
                  <a:srgbClr val="FF0000"/>
                </a:solidFill>
                <a:highlight>
                  <a:srgbClr val="FFFF00"/>
                </a:highlight>
              </a:rPr>
              <a:t>تغذية بعد نفاذ المحاولات: </a:t>
            </a:r>
            <a:endParaRPr/>
          </a:p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Arial"/>
              <a:buNone/>
            </a:pPr>
            <a:r>
              <a:rPr b="0" lang="ar-JO">
                <a:solidFill>
                  <a:srgbClr val="FF0000"/>
                </a:solidFill>
                <a:highlight>
                  <a:srgbClr val="FFFF00"/>
                </a:highlight>
              </a:rPr>
              <a:t>الاجابة الصحيحة هي:</a:t>
            </a:r>
            <a:endParaRPr b="1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>
                <a:solidFill>
                  <a:srgbClr val="FF0000"/>
                </a:solidFill>
                <a:highlight>
                  <a:srgbClr val="FFFF00"/>
                </a:highlight>
              </a:rPr>
              <a:t>عدد المحاولات: 2</a:t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>
                <a:solidFill>
                  <a:srgbClr val="FF0000"/>
                </a:solidFill>
                <a:highlight>
                  <a:srgbClr val="FFFF00"/>
                </a:highlight>
              </a:rPr>
              <a:t>الأزرار التي تظهر بعد استنفاذ المحاولات: </a:t>
            </a:r>
            <a:r>
              <a:rPr b="0" lang="ar-JO">
                <a:solidFill>
                  <a:srgbClr val="FF0000"/>
                </a:solidFill>
                <a:highlight>
                  <a:srgbClr val="FFFF00"/>
                </a:highlight>
              </a:rPr>
              <a:t>زر "مراجعة المحتوى"، زر "أعد المحاولة"</a:t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>
                <a:solidFill>
                  <a:srgbClr val="FF0000"/>
                </a:solidFill>
                <a:highlight>
                  <a:srgbClr val="FFFF00"/>
                </a:highlight>
              </a:rPr>
              <a:t>عند النقر على زر "مراجعة المحتوى" ينتقل الطالب إلى المحتوى في صفحة رقم </a:t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>
                <a:solidFill>
                  <a:srgbClr val="FF0000"/>
                </a:solidFill>
                <a:highlight>
                  <a:srgbClr val="FFFF00"/>
                </a:highlight>
              </a:rPr>
              <a:t>عند النقر على زر "أعد المحاولة" يتم إعادة السؤال للطالب</a:t>
            </a:r>
            <a:endParaRPr/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ar-JO">
                <a:solidFill>
                  <a:srgbClr val="FF0000"/>
                </a:solidFill>
                <a:highlight>
                  <a:srgbClr val="FFFF00"/>
                </a:highlight>
              </a:rPr>
              <a:t>تعليمات على الشاشة (ان وجد)</a:t>
            </a:r>
            <a:endParaRPr b="1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J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10"/>
          <p:cNvGrpSpPr/>
          <p:nvPr/>
        </p:nvGrpSpPr>
        <p:grpSpPr>
          <a:xfrm flipH="1">
            <a:off x="0" y="0"/>
            <a:ext cx="12192000" cy="6857999"/>
            <a:chOff x="0" y="0"/>
            <a:chExt cx="12192000" cy="6857999"/>
          </a:xfrm>
        </p:grpSpPr>
        <p:pic>
          <p:nvPicPr>
            <p:cNvPr id="17" name="Google Shape;17;p10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0"/>
              <a:ext cx="12192000" cy="6857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Google Shape;18;p1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flipH="1">
              <a:off x="2500158" y="962015"/>
              <a:ext cx="1612381" cy="12487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9" name="Google Shape;19;p10"/>
            <p:cNvCxnSpPr/>
            <p:nvPr/>
          </p:nvCxnSpPr>
          <p:spPr>
            <a:xfrm rot="10800000">
              <a:off x="2500158" y="4048125"/>
              <a:ext cx="1538442" cy="0"/>
            </a:xfrm>
            <a:prstGeom prst="straightConnector1">
              <a:avLst/>
            </a:prstGeom>
            <a:noFill/>
            <a:ln cap="rnd" cmpd="sng" w="19050">
              <a:solidFill>
                <a:srgbClr val="2D588C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J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J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11"/>
          <p:cNvPicPr preferRelativeResize="0"/>
          <p:nvPr/>
        </p:nvPicPr>
        <p:blipFill rotWithShape="1">
          <a:blip r:embed="rId3">
            <a:alphaModFix/>
          </a:blip>
          <a:srcRect b="0" l="15304" r="15305" t="0"/>
          <a:stretch/>
        </p:blipFill>
        <p:spPr>
          <a:xfrm>
            <a:off x="1803400" y="0"/>
            <a:ext cx="8585200" cy="10077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0" y="6023222"/>
            <a:ext cx="12192000" cy="853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1475" y="85756"/>
            <a:ext cx="709767" cy="5496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2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28" name="Google Shape;28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JO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13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J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4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4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4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4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J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J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J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1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J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8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8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7" name="Google Shape;6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J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ar-J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5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9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4.png"/><Relationship Id="rId8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 txBox="1"/>
          <p:nvPr/>
        </p:nvSpPr>
        <p:spPr>
          <a:xfrm>
            <a:off x="6096000" y="3198167"/>
            <a:ext cx="51816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2400" u="none" cap="none" strike="noStrike">
                <a:solidFill>
                  <a:srgbClr val="2D588C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علوم الحاسب ونظم المعلومات</a:t>
            </a:r>
            <a:endParaRPr/>
          </a:p>
        </p:txBody>
      </p:sp>
      <p:sp>
        <p:nvSpPr>
          <p:cNvPr id="87" name="Google Shape;87;p1"/>
          <p:cNvSpPr txBox="1"/>
          <p:nvPr/>
        </p:nvSpPr>
        <p:spPr>
          <a:xfrm>
            <a:off x="6096000" y="4257368"/>
            <a:ext cx="5181600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2400" u="none" cap="none" strike="noStrike">
                <a:solidFill>
                  <a:srgbClr val="2D588C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المحاضرة الأولى</a:t>
            </a:r>
            <a:r>
              <a:rPr b="0" i="0" lang="ar-JO" sz="2000" u="none" cap="none" strike="noStrike">
                <a:solidFill>
                  <a:srgbClr val="2D588C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:</a:t>
            </a:r>
            <a:endParaRPr/>
          </a:p>
          <a:p>
            <a:pPr indent="0" lvl="0" marL="0" marR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2D588C"/>
              </a:solidFill>
              <a:latin typeface="Tajawal ExtraBold"/>
              <a:ea typeface="Tajawal ExtraBold"/>
              <a:cs typeface="Tajawal ExtraBold"/>
              <a:sym typeface="Tajawal ExtraBold"/>
            </a:endParaRPr>
          </a:p>
          <a:p>
            <a:pPr indent="0" lvl="0" marL="0" marR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2000" u="none" cap="none" strike="noStrike">
                <a:solidFill>
                  <a:srgbClr val="2D588C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 </a:t>
            </a:r>
            <a:r>
              <a:rPr b="0" i="0" lang="ar-JO" sz="2000" u="none" cap="none" strike="noStrike">
                <a:solidFill>
                  <a:srgbClr val="262626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مقدمة في علوم الحاسوب</a:t>
            </a:r>
            <a:endParaRPr b="0" i="0" sz="2200" u="none" cap="none" strike="noStrike">
              <a:solidFill>
                <a:srgbClr val="262626"/>
              </a:solidFill>
              <a:latin typeface="Tajawal ExtraBold"/>
              <a:ea typeface="Tajawal ExtraBold"/>
              <a:cs typeface="Tajawal ExtraBold"/>
              <a:sym typeface="Tajawal ExtraBold"/>
            </a:endParaRPr>
          </a:p>
        </p:txBody>
      </p:sp>
      <p:sp>
        <p:nvSpPr>
          <p:cNvPr id="88" name="Google Shape;88;p1"/>
          <p:cNvSpPr/>
          <p:nvPr/>
        </p:nvSpPr>
        <p:spPr>
          <a:xfrm>
            <a:off x="7398084" y="5599525"/>
            <a:ext cx="2773680" cy="665193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2000" u="none" cap="none" strike="noStrike">
                <a:solidFill>
                  <a:schemeClr val="lt1"/>
                </a:solidFill>
                <a:latin typeface="Tajawal"/>
                <a:ea typeface="Tajawal"/>
                <a:cs typeface="Tajawal"/>
                <a:sym typeface="Tajawal"/>
              </a:rPr>
              <a:t>ابدأ المحاضرة</a:t>
            </a:r>
            <a:endParaRPr b="0" i="0" sz="2000" u="none" cap="none" strike="noStrike">
              <a:solidFill>
                <a:schemeClr val="lt1"/>
              </a:solidFill>
              <a:latin typeface="Tajawal"/>
              <a:ea typeface="Tajawal"/>
              <a:cs typeface="Tajawal"/>
              <a:sym typeface="Tajawal"/>
            </a:endParaRPr>
          </a:p>
        </p:txBody>
      </p:sp>
      <p:pic>
        <p:nvPicPr>
          <p:cNvPr id="89" name="Google Shape;8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76078" y="5599525"/>
            <a:ext cx="619211" cy="657317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70916" y="5888428"/>
            <a:ext cx="724001" cy="7525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612770" y="3957598"/>
            <a:ext cx="11029824" cy="600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10922693" y="3957598"/>
            <a:ext cx="703228" cy="600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612770" y="3151353"/>
            <a:ext cx="11029824" cy="600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10922693" y="3151353"/>
            <a:ext cx="703228" cy="600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90969" y="898751"/>
            <a:ext cx="2610062" cy="69509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"/>
          <p:cNvSpPr txBox="1"/>
          <p:nvPr/>
        </p:nvSpPr>
        <p:spPr>
          <a:xfrm>
            <a:off x="4947367" y="1035917"/>
            <a:ext cx="22972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ar-JO" sz="1800">
                <a:solidFill>
                  <a:srgbClr val="333333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الأهداف التعليمية</a:t>
            </a:r>
            <a:endParaRPr/>
          </a:p>
        </p:txBody>
      </p:sp>
      <p:pic>
        <p:nvPicPr>
          <p:cNvPr id="101" name="Google Shape;10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612770" y="2315612"/>
            <a:ext cx="11029824" cy="600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10922693" y="2315612"/>
            <a:ext cx="703228" cy="600002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"/>
          <p:cNvSpPr txBox="1"/>
          <p:nvPr/>
        </p:nvSpPr>
        <p:spPr>
          <a:xfrm>
            <a:off x="1462617" y="2430947"/>
            <a:ext cx="9443403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1600" u="none" cap="none" strike="noStrike">
                <a:solidFill>
                  <a:srgbClr val="333333"/>
                </a:solidFill>
                <a:latin typeface="Tajawal"/>
                <a:ea typeface="Tajawal"/>
                <a:cs typeface="Tajawal"/>
                <a:sym typeface="Tajawal"/>
              </a:rPr>
              <a:t>نموذج نص عربي تجريبي يُستخدم في معاينة التصاميم قبل إدخال المحتوى الحقيقي.</a:t>
            </a:r>
            <a:endParaRPr/>
          </a:p>
        </p:txBody>
      </p:sp>
      <p:sp>
        <p:nvSpPr>
          <p:cNvPr id="104" name="Google Shape;104;p2"/>
          <p:cNvSpPr txBox="1"/>
          <p:nvPr/>
        </p:nvSpPr>
        <p:spPr>
          <a:xfrm>
            <a:off x="1462617" y="3281882"/>
            <a:ext cx="9443403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1600" u="none" cap="none" strike="noStrike">
                <a:solidFill>
                  <a:srgbClr val="333333"/>
                </a:solidFill>
                <a:latin typeface="Tajawal"/>
                <a:ea typeface="Tajawal"/>
                <a:cs typeface="Tajawal"/>
                <a:sym typeface="Tajawal"/>
              </a:rPr>
              <a:t>نموذج نص عربي تجريبي يُستخدم في معاينة التصاميم قبل إدخال المحتوى الحقيقي.</a:t>
            </a:r>
            <a:endParaRPr/>
          </a:p>
        </p:txBody>
      </p:sp>
      <p:sp>
        <p:nvSpPr>
          <p:cNvPr id="105" name="Google Shape;105;p2"/>
          <p:cNvSpPr txBox="1"/>
          <p:nvPr/>
        </p:nvSpPr>
        <p:spPr>
          <a:xfrm>
            <a:off x="1462617" y="4085727"/>
            <a:ext cx="9443403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1600" u="none" cap="none" strike="noStrike">
                <a:solidFill>
                  <a:srgbClr val="333333"/>
                </a:solidFill>
                <a:latin typeface="Tajawal"/>
                <a:ea typeface="Tajawal"/>
                <a:cs typeface="Tajawal"/>
                <a:sym typeface="Tajawal"/>
              </a:rPr>
              <a:t>نموذج نص عربي تجريبي يُستخدم في معاينة التصاميم قبل إدخال المحتوى الحقيقي.</a:t>
            </a:r>
            <a:endParaRPr/>
          </a:p>
        </p:txBody>
      </p:sp>
      <p:sp>
        <p:nvSpPr>
          <p:cNvPr id="106" name="Google Shape;106;p2"/>
          <p:cNvSpPr txBox="1"/>
          <p:nvPr/>
        </p:nvSpPr>
        <p:spPr>
          <a:xfrm>
            <a:off x="6280654" y="1830945"/>
            <a:ext cx="53619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1800" u="none" cap="none" strike="noStrike">
                <a:solidFill>
                  <a:srgbClr val="333333"/>
                </a:solidFill>
                <a:latin typeface="Tajawal Medium"/>
                <a:ea typeface="Tajawal Medium"/>
                <a:cs typeface="Tajawal Medium"/>
                <a:sym typeface="Tajawal Medium"/>
              </a:rPr>
              <a:t>يتوقع منك في نهاية هذه المحاضرة أن تكون قادرًا على:</a:t>
            </a:r>
            <a:endParaRPr/>
          </a:p>
        </p:txBody>
      </p:sp>
      <p:sp>
        <p:nvSpPr>
          <p:cNvPr id="107" name="Google Shape;107;p2"/>
          <p:cNvSpPr txBox="1"/>
          <p:nvPr/>
        </p:nvSpPr>
        <p:spPr>
          <a:xfrm>
            <a:off x="920559" y="6384932"/>
            <a:ext cx="32709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2000" u="none" cap="none" strike="noStrike">
                <a:solidFill>
                  <a:srgbClr val="2D588C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2</a:t>
            </a:r>
            <a:endParaRPr b="0" i="0" sz="2000" u="none" cap="none" strike="noStrike">
              <a:solidFill>
                <a:srgbClr val="2D588C"/>
              </a:solidFill>
              <a:latin typeface="Tajawal ExtraBold"/>
              <a:ea typeface="Tajawal ExtraBold"/>
              <a:cs typeface="Tajawal ExtraBold"/>
              <a:sym typeface="Tajawal ExtraBold"/>
            </a:endParaRPr>
          </a:p>
        </p:txBody>
      </p:sp>
      <p:sp>
        <p:nvSpPr>
          <p:cNvPr id="108" name="Google Shape;108;p2"/>
          <p:cNvSpPr txBox="1"/>
          <p:nvPr/>
        </p:nvSpPr>
        <p:spPr>
          <a:xfrm>
            <a:off x="3405034" y="114300"/>
            <a:ext cx="51816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1800" u="none" cap="none" strike="noStrike">
                <a:solidFill>
                  <a:srgbClr val="333333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المحاضرة الأولى: نموذج نص عربي تجريبي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90969" y="898751"/>
            <a:ext cx="2610062" cy="695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3"/>
          <p:cNvPicPr preferRelativeResize="0"/>
          <p:nvPr/>
        </p:nvPicPr>
        <p:blipFill rotWithShape="1">
          <a:blip r:embed="rId4">
            <a:alphaModFix/>
          </a:blip>
          <a:srcRect b="0" l="13084" r="19885" t="0"/>
          <a:stretch/>
        </p:blipFill>
        <p:spPr>
          <a:xfrm>
            <a:off x="1046008" y="1930400"/>
            <a:ext cx="3300157" cy="3286434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3"/>
          <p:cNvSpPr txBox="1"/>
          <p:nvPr/>
        </p:nvSpPr>
        <p:spPr>
          <a:xfrm>
            <a:off x="3405034" y="114300"/>
            <a:ext cx="51816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1800" u="none" cap="none" strike="noStrike">
                <a:solidFill>
                  <a:srgbClr val="333333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المحاضرة الأولى: نموذج نص عربي تجريبي</a:t>
            </a:r>
            <a:endParaRPr/>
          </a:p>
        </p:txBody>
      </p:sp>
      <p:pic>
        <p:nvPicPr>
          <p:cNvPr id="116" name="Google Shape;11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90969" y="898751"/>
            <a:ext cx="2610062" cy="695099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3"/>
          <p:cNvSpPr txBox="1"/>
          <p:nvPr/>
        </p:nvSpPr>
        <p:spPr>
          <a:xfrm>
            <a:off x="920559" y="6384932"/>
            <a:ext cx="32709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2000" u="none" cap="none" strike="noStrike">
                <a:solidFill>
                  <a:srgbClr val="2D588C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3</a:t>
            </a:r>
            <a:endParaRPr b="0" i="0" sz="2000" u="none" cap="none" strike="noStrike">
              <a:solidFill>
                <a:srgbClr val="2D588C"/>
              </a:solidFill>
              <a:latin typeface="Tajawal ExtraBold"/>
              <a:ea typeface="Tajawal ExtraBold"/>
              <a:cs typeface="Tajawal ExtraBold"/>
              <a:sym typeface="Tajawal ExtraBold"/>
            </a:endParaRPr>
          </a:p>
        </p:txBody>
      </p:sp>
      <p:sp>
        <p:nvSpPr>
          <p:cNvPr id="118" name="Google Shape;118;p3"/>
          <p:cNvSpPr txBox="1"/>
          <p:nvPr/>
        </p:nvSpPr>
        <p:spPr>
          <a:xfrm>
            <a:off x="4870450" y="1055581"/>
            <a:ext cx="245745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2000" u="none" cap="none" strike="noStrike">
                <a:solidFill>
                  <a:srgbClr val="333333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المقدمة</a:t>
            </a:r>
            <a:endParaRPr/>
          </a:p>
        </p:txBody>
      </p:sp>
      <p:sp>
        <p:nvSpPr>
          <p:cNvPr id="119" name="Google Shape;119;p3"/>
          <p:cNvSpPr txBox="1"/>
          <p:nvPr/>
        </p:nvSpPr>
        <p:spPr>
          <a:xfrm flipH="1">
            <a:off x="7675818" y="1836174"/>
            <a:ext cx="330015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1800" u="none" cap="none" strike="noStrike">
                <a:solidFill>
                  <a:srgbClr val="2D588C"/>
                </a:solidFill>
                <a:latin typeface="Tajawal Medium"/>
                <a:ea typeface="Tajawal Medium"/>
                <a:cs typeface="Tajawal Medium"/>
                <a:sym typeface="Tajawal Medium"/>
              </a:rPr>
              <a:t>نموذج نص عربي تجريبي</a:t>
            </a:r>
            <a:endParaRPr/>
          </a:p>
        </p:txBody>
      </p:sp>
      <p:pic>
        <p:nvPicPr>
          <p:cNvPr id="120" name="Google Shape;120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flipH="1">
            <a:off x="6263238" y="2459020"/>
            <a:ext cx="4712737" cy="20050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flipH="1">
            <a:off x="10489588" y="2438365"/>
            <a:ext cx="493940" cy="446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flipH="1">
            <a:off x="6240449" y="4020071"/>
            <a:ext cx="499476" cy="443978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3"/>
          <p:cNvSpPr txBox="1"/>
          <p:nvPr/>
        </p:nvSpPr>
        <p:spPr>
          <a:xfrm flipH="1">
            <a:off x="6288448" y="2615000"/>
            <a:ext cx="4576235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1600" u="none" cap="none" strike="noStrike">
                <a:solidFill>
                  <a:srgbClr val="333333"/>
                </a:solidFill>
                <a:latin typeface="Tajawal"/>
                <a:ea typeface="Tajawal"/>
                <a:cs typeface="Tajawal"/>
                <a:sym typeface="Tajawal"/>
              </a:rPr>
              <a:t>نموذج نص عربي تجريبي يُستخدم في معاينة التصاميم قبل إدخال المحتوى الحقيقي، الغرض منه توضيح شكل النص وتوزيعه داخل المساحة المحددة للتصميم دون الاعتماد على المحتوى الفعلي.</a:t>
            </a:r>
            <a:endParaRPr/>
          </a:p>
        </p:txBody>
      </p:sp>
      <p:pic>
        <p:nvPicPr>
          <p:cNvPr descr="A black square with blue border&#10;&#10;AI-generated content may be incorrect." id="124" name="Google Shape;124;p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 flipH="1">
            <a:off x="1084108" y="1968500"/>
            <a:ext cx="3222625" cy="321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9030651" y="3775180"/>
            <a:ext cx="724001" cy="75258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3"/>
          <p:cNvSpPr/>
          <p:nvPr/>
        </p:nvSpPr>
        <p:spPr>
          <a:xfrm>
            <a:off x="10347158" y="183666"/>
            <a:ext cx="1844842" cy="1588168"/>
          </a:xfrm>
          <a:prstGeom prst="cloud">
            <a:avLst/>
          </a:prstGeom>
          <a:solidFill>
            <a:srgbClr val="FFFF00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يوجد وصف أسفل الشريحة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"/>
          <p:cNvSpPr txBox="1"/>
          <p:nvPr/>
        </p:nvSpPr>
        <p:spPr>
          <a:xfrm>
            <a:off x="920559" y="6384932"/>
            <a:ext cx="32709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2000" u="none" cap="none" strike="noStrike">
                <a:solidFill>
                  <a:srgbClr val="2D588C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6</a:t>
            </a:r>
            <a:endParaRPr/>
          </a:p>
        </p:txBody>
      </p:sp>
      <p:pic>
        <p:nvPicPr>
          <p:cNvPr id="133" name="Google Shape;1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81538" y="2595307"/>
            <a:ext cx="2492769" cy="7821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49615" y="2595307"/>
            <a:ext cx="2492769" cy="7821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2265" y="2595307"/>
            <a:ext cx="2492769" cy="78217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4"/>
          <p:cNvSpPr txBox="1"/>
          <p:nvPr/>
        </p:nvSpPr>
        <p:spPr>
          <a:xfrm>
            <a:off x="8781538" y="2802761"/>
            <a:ext cx="2457450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1600" u="none" cap="none" strike="noStrike">
                <a:solidFill>
                  <a:srgbClr val="333333"/>
                </a:solidFill>
                <a:latin typeface="Tajawal"/>
                <a:ea typeface="Tajawal"/>
                <a:cs typeface="Tajawal"/>
                <a:sym typeface="Tajawal"/>
              </a:rPr>
              <a:t>الذكاء الاصطناعي (AI)</a:t>
            </a:r>
            <a:endParaRPr/>
          </a:p>
        </p:txBody>
      </p:sp>
      <p:sp>
        <p:nvSpPr>
          <p:cNvPr id="137" name="Google Shape;137;p4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dk1">
              <a:alpha val="4392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4"/>
          <p:cNvSpPr/>
          <p:nvPr/>
        </p:nvSpPr>
        <p:spPr>
          <a:xfrm>
            <a:off x="953011" y="1935480"/>
            <a:ext cx="10321295" cy="36118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ajawal"/>
              <a:ea typeface="Tajawal"/>
              <a:cs typeface="Tajawal"/>
              <a:sym typeface="Tajawal"/>
            </a:endParaRPr>
          </a:p>
        </p:txBody>
      </p:sp>
      <p:pic>
        <p:nvPicPr>
          <p:cNvPr id="139" name="Google Shape;139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676935" y="1986685"/>
            <a:ext cx="562053" cy="5048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84635" y="860142"/>
            <a:ext cx="4422731" cy="695099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5"/>
          <p:cNvSpPr txBox="1"/>
          <p:nvPr/>
        </p:nvSpPr>
        <p:spPr>
          <a:xfrm>
            <a:off x="3818244" y="977750"/>
            <a:ext cx="4555512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2000" u="none" cap="none" strike="noStrike">
                <a:solidFill>
                  <a:srgbClr val="333333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نشاط 1.1 (---)</a:t>
            </a:r>
            <a:endParaRPr/>
          </a:p>
        </p:txBody>
      </p:sp>
      <p:sp>
        <p:nvSpPr>
          <p:cNvPr id="147" name="Google Shape;147;p5"/>
          <p:cNvSpPr txBox="1"/>
          <p:nvPr/>
        </p:nvSpPr>
        <p:spPr>
          <a:xfrm>
            <a:off x="920559" y="6384932"/>
            <a:ext cx="32709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2000" u="none" cap="none" strike="noStrike">
                <a:solidFill>
                  <a:srgbClr val="2D588C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5</a:t>
            </a:r>
            <a:endParaRPr/>
          </a:p>
        </p:txBody>
      </p:sp>
      <p:sp>
        <p:nvSpPr>
          <p:cNvPr id="148" name="Google Shape;148;p5"/>
          <p:cNvSpPr/>
          <p:nvPr/>
        </p:nvSpPr>
        <p:spPr>
          <a:xfrm>
            <a:off x="10347158" y="183666"/>
            <a:ext cx="1844842" cy="1588168"/>
          </a:xfrm>
          <a:prstGeom prst="cloud">
            <a:avLst/>
          </a:prstGeom>
          <a:solidFill>
            <a:srgbClr val="FFFF00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يوجد وصف أسفل الشريحة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5"/>
          <p:cNvSpPr txBox="1"/>
          <p:nvPr/>
        </p:nvSpPr>
        <p:spPr>
          <a:xfrm>
            <a:off x="3405034" y="114300"/>
            <a:ext cx="51816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1800" u="none" cap="none" strike="noStrike">
                <a:solidFill>
                  <a:srgbClr val="333333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المحاضرة الأولى: نموذج نص عربي تجريبي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84635" y="860142"/>
            <a:ext cx="4422731" cy="69509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6"/>
          <p:cNvSpPr txBox="1"/>
          <p:nvPr/>
        </p:nvSpPr>
        <p:spPr>
          <a:xfrm>
            <a:off x="3818244" y="977750"/>
            <a:ext cx="4555512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2000" u="none" cap="none" strike="noStrike">
                <a:solidFill>
                  <a:srgbClr val="333333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نشاط 1.2 (---)</a:t>
            </a:r>
            <a:endParaRPr/>
          </a:p>
        </p:txBody>
      </p:sp>
      <p:sp>
        <p:nvSpPr>
          <p:cNvPr id="157" name="Google Shape;157;p6"/>
          <p:cNvSpPr txBox="1"/>
          <p:nvPr/>
        </p:nvSpPr>
        <p:spPr>
          <a:xfrm>
            <a:off x="920559" y="6384932"/>
            <a:ext cx="32709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2000" u="none" cap="none" strike="noStrike">
                <a:solidFill>
                  <a:srgbClr val="2D588C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5</a:t>
            </a:r>
            <a:endParaRPr/>
          </a:p>
        </p:txBody>
      </p:sp>
      <p:sp>
        <p:nvSpPr>
          <p:cNvPr id="158" name="Google Shape;158;p6"/>
          <p:cNvSpPr/>
          <p:nvPr/>
        </p:nvSpPr>
        <p:spPr>
          <a:xfrm>
            <a:off x="10347158" y="183666"/>
            <a:ext cx="1844842" cy="1588168"/>
          </a:xfrm>
          <a:prstGeom prst="cloud">
            <a:avLst/>
          </a:prstGeom>
          <a:solidFill>
            <a:srgbClr val="FFFF00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يوجد وصف أسفل الشريحة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6"/>
          <p:cNvSpPr txBox="1"/>
          <p:nvPr/>
        </p:nvSpPr>
        <p:spPr>
          <a:xfrm>
            <a:off x="3405034" y="114300"/>
            <a:ext cx="51816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1800" u="none" cap="none" strike="noStrike">
                <a:solidFill>
                  <a:srgbClr val="333333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المحاضرة الأولى: نموذج نص عربي تجريبي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84635" y="860142"/>
            <a:ext cx="4422731" cy="695099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7"/>
          <p:cNvSpPr txBox="1"/>
          <p:nvPr/>
        </p:nvSpPr>
        <p:spPr>
          <a:xfrm>
            <a:off x="3818244" y="977750"/>
            <a:ext cx="4555512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2000" u="none" cap="none" strike="noStrike">
                <a:solidFill>
                  <a:srgbClr val="333333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نشاط 1.3 (---)</a:t>
            </a:r>
            <a:endParaRPr/>
          </a:p>
        </p:txBody>
      </p:sp>
      <p:sp>
        <p:nvSpPr>
          <p:cNvPr id="167" name="Google Shape;167;p7"/>
          <p:cNvSpPr txBox="1"/>
          <p:nvPr/>
        </p:nvSpPr>
        <p:spPr>
          <a:xfrm>
            <a:off x="920559" y="6384932"/>
            <a:ext cx="32709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2000" u="none" cap="none" strike="noStrike">
                <a:solidFill>
                  <a:srgbClr val="2D588C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5</a:t>
            </a:r>
            <a:endParaRPr/>
          </a:p>
        </p:txBody>
      </p:sp>
      <p:sp>
        <p:nvSpPr>
          <p:cNvPr id="168" name="Google Shape;168;p7"/>
          <p:cNvSpPr/>
          <p:nvPr/>
        </p:nvSpPr>
        <p:spPr>
          <a:xfrm>
            <a:off x="10347158" y="183666"/>
            <a:ext cx="1844842" cy="1588168"/>
          </a:xfrm>
          <a:prstGeom prst="cloud">
            <a:avLst/>
          </a:prstGeom>
          <a:solidFill>
            <a:srgbClr val="FFFF00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يوجد وصف أسفل الشريحة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7"/>
          <p:cNvSpPr txBox="1"/>
          <p:nvPr/>
        </p:nvSpPr>
        <p:spPr>
          <a:xfrm>
            <a:off x="3405034" y="114300"/>
            <a:ext cx="51816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1800" u="none" cap="none" strike="noStrike">
                <a:solidFill>
                  <a:srgbClr val="333333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المحاضرة الأولى: نموذج نص عربي تجريبي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8"/>
          <p:cNvSpPr txBox="1"/>
          <p:nvPr/>
        </p:nvSpPr>
        <p:spPr>
          <a:xfrm>
            <a:off x="782340" y="6352848"/>
            <a:ext cx="525762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2000" u="none" cap="none" strike="noStrike">
                <a:solidFill>
                  <a:srgbClr val="2D588C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12</a:t>
            </a:r>
            <a:endParaRPr/>
          </a:p>
        </p:txBody>
      </p:sp>
      <p:sp>
        <p:nvSpPr>
          <p:cNvPr id="175" name="Google Shape;175;p8"/>
          <p:cNvSpPr txBox="1"/>
          <p:nvPr/>
        </p:nvSpPr>
        <p:spPr>
          <a:xfrm>
            <a:off x="920559" y="1671406"/>
            <a:ext cx="10421209" cy="5155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1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6CEC"/>
              </a:buClr>
              <a:buSzPts val="2000"/>
              <a:buFont typeface="Arial"/>
              <a:buChar char="•"/>
            </a:pPr>
            <a:r>
              <a:rPr b="1" i="0" lang="ar-JO" sz="2000" u="none" cap="none" strike="noStrike">
                <a:solidFill>
                  <a:srgbClr val="2E6CEC"/>
                </a:solidFill>
                <a:latin typeface="Tajawal"/>
                <a:ea typeface="Tajawal"/>
                <a:cs typeface="Tajawal"/>
                <a:sym typeface="Tajawal"/>
              </a:rPr>
              <a:t>نموذج نص عربي</a:t>
            </a:r>
            <a:r>
              <a:rPr b="0" i="0" lang="ar-JO" sz="2000" u="none" cap="none" strike="noStrike">
                <a:solidFill>
                  <a:srgbClr val="2E6CEC"/>
                </a:solidFill>
                <a:latin typeface="Tajawal"/>
                <a:ea typeface="Tajawal"/>
                <a:cs typeface="Tajawal"/>
                <a:sym typeface="Tajawal"/>
              </a:rPr>
              <a:t>: نموذج نص عربي</a:t>
            </a:r>
            <a:endParaRPr/>
          </a:p>
        </p:txBody>
      </p:sp>
      <p:pic>
        <p:nvPicPr>
          <p:cNvPr id="176" name="Google Shape;17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84635" y="860142"/>
            <a:ext cx="4422731" cy="695099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8"/>
          <p:cNvSpPr txBox="1"/>
          <p:nvPr/>
        </p:nvSpPr>
        <p:spPr>
          <a:xfrm>
            <a:off x="3818244" y="977750"/>
            <a:ext cx="4555512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2000" u="none" cap="none" strike="noStrike">
                <a:solidFill>
                  <a:srgbClr val="333333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ملخص الوحدة الدراسية</a:t>
            </a:r>
            <a:endParaRPr/>
          </a:p>
        </p:txBody>
      </p:sp>
      <p:sp>
        <p:nvSpPr>
          <p:cNvPr id="178" name="Google Shape;178;p8"/>
          <p:cNvSpPr txBox="1"/>
          <p:nvPr/>
        </p:nvSpPr>
        <p:spPr>
          <a:xfrm>
            <a:off x="3405034" y="114300"/>
            <a:ext cx="51816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ar-JO" sz="1800" u="none" cap="none" strike="noStrike">
                <a:solidFill>
                  <a:srgbClr val="333333"/>
                </a:solidFill>
                <a:latin typeface="Tajawal ExtraBold"/>
                <a:ea typeface="Tajawal ExtraBold"/>
                <a:cs typeface="Tajawal ExtraBold"/>
                <a:sym typeface="Tajawal ExtraBold"/>
              </a:rPr>
              <a:t>المحاضرة الأولى: نموذج نص عربي تجريبي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2025-11-02T06:11:04Z</dcterms:created>
  <dc:creator>hadeel alserhan</dc:creator>
</cp:coreProperties>
</file>